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País de origen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E88-497D-8B6F-EB7B90F112C1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E88-497D-8B6F-EB7B90F112C1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E88-497D-8B6F-EB7B90F112C1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CE88-497D-8B6F-EB7B90F112C1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E88-497D-8B6F-EB7B90F112C1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CE88-497D-8B6F-EB7B90F112C1}"/>
                </c:ext>
              </c:extLst>
            </c:dLbl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Hoja1!$A$2:$A$7</c:f>
              <c:strCache>
                <c:ptCount val="6"/>
                <c:pt idx="0">
                  <c:v>Portugal</c:v>
                </c:pt>
                <c:pt idx="1">
                  <c:v>Reino Unido</c:v>
                </c:pt>
                <c:pt idx="2">
                  <c:v>Francia</c:v>
                </c:pt>
                <c:pt idx="3">
                  <c:v>España</c:v>
                </c:pt>
                <c:pt idx="4">
                  <c:v>Alemania</c:v>
                </c:pt>
                <c:pt idx="5">
                  <c:v>Otros (&gt;5%)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41.1</c:v>
                </c:pt>
                <c:pt idx="1">
                  <c:v>10.199999999999999</c:v>
                </c:pt>
                <c:pt idx="2">
                  <c:v>8.6999999999999993</c:v>
                </c:pt>
                <c:pt idx="3">
                  <c:v>7.2</c:v>
                </c:pt>
                <c:pt idx="4">
                  <c:v>6.1</c:v>
                </c:pt>
                <c:pt idx="5">
                  <c:v>26.7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88-497D-8B6F-EB7B90F112C1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Cancelaciones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Hoja1!$A$2:$A$3</c:f>
              <c:strCache>
                <c:ptCount val="2"/>
                <c:pt idx="0">
                  <c:v>Cancelado</c:v>
                </c:pt>
                <c:pt idx="1">
                  <c:v>No cancelado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37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BC-42BA-80EC-0AA61BE6FA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Cancelaciones</a:t>
            </a:r>
            <a:r>
              <a:rPr lang="en-US" baseline="0" dirty="0"/>
              <a:t> </a:t>
            </a:r>
            <a:r>
              <a:rPr lang="en-US" baseline="0" dirty="0" err="1"/>
              <a:t>por</a:t>
            </a:r>
            <a:r>
              <a:rPr lang="en-US" baseline="0" dirty="0"/>
              <a:t> </a:t>
            </a:r>
            <a:r>
              <a:rPr lang="en-US" baseline="0" dirty="0" err="1"/>
              <a:t>mes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Enero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Hoja1!$A$2:$A$13</c:f>
              <c:strCache>
                <c:ptCount val="12"/>
                <c:pt idx="0">
                  <c:v>Enero</c:v>
                </c:pt>
                <c:pt idx="1">
                  <c:v>Febrero</c:v>
                </c:pt>
                <c:pt idx="2">
                  <c:v>Marzo 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  <c:pt idx="7">
                  <c:v>Agosto</c:v>
                </c:pt>
                <c:pt idx="8">
                  <c:v>Septiembre</c:v>
                </c:pt>
                <c:pt idx="9">
                  <c:v>Octubre</c:v>
                </c:pt>
                <c:pt idx="10">
                  <c:v>Noviembre</c:v>
                </c:pt>
                <c:pt idx="11">
                  <c:v>Diciembre</c:v>
                </c:pt>
              </c:strCache>
            </c:strRef>
          </c:cat>
          <c:val>
            <c:numRef>
              <c:f>Hoja1!$B$2:$B$13</c:f>
              <c:numCache>
                <c:formatCode>General</c:formatCode>
                <c:ptCount val="12"/>
                <c:pt idx="0">
                  <c:v>1807</c:v>
                </c:pt>
                <c:pt idx="1">
                  <c:v>2696</c:v>
                </c:pt>
                <c:pt idx="2">
                  <c:v>3149</c:v>
                </c:pt>
                <c:pt idx="3">
                  <c:v>4524</c:v>
                </c:pt>
                <c:pt idx="4">
                  <c:v>4677</c:v>
                </c:pt>
                <c:pt idx="5">
                  <c:v>4535</c:v>
                </c:pt>
                <c:pt idx="6">
                  <c:v>4742</c:v>
                </c:pt>
                <c:pt idx="7">
                  <c:v>5239</c:v>
                </c:pt>
                <c:pt idx="8">
                  <c:v>4116</c:v>
                </c:pt>
                <c:pt idx="9">
                  <c:v>4246</c:v>
                </c:pt>
                <c:pt idx="10">
                  <c:v>2122</c:v>
                </c:pt>
                <c:pt idx="11">
                  <c:v>2371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30-4113-BF2E-8185BB75CF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46165023"/>
        <c:axId val="1346162623"/>
        <c:axId val="0"/>
      </c:bar3DChart>
      <c:catAx>
        <c:axId val="1346165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346162623"/>
        <c:crosses val="autoZero"/>
        <c:auto val="1"/>
        <c:lblAlgn val="ctr"/>
        <c:lblOffset val="100"/>
        <c:noMultiLvlLbl val="0"/>
      </c:catAx>
      <c:valAx>
        <c:axId val="1346162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346165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72007-ABEE-4F4B-86CC-B614DF448D87}" type="datetimeFigureOut">
              <a:rPr lang="es-MX" smtClean="0"/>
              <a:t>19/05/2023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AF7A8-B892-40FE-A041-ED9C7AAB9E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6440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AF7A8-B892-40FE-A041-ED9C7AAB9E9E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420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s-ES" dirty="0"/>
              <a:t>Buen enganche</a:t>
            </a:r>
          </a:p>
          <a:p>
            <a:pPr marL="228600" indent="-228600">
              <a:buAutoNum type="arabicPeriod"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AF7A8-B892-40FE-A041-ED9C7AAB9E9E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1627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56900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2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450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6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96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55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49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92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91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79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697" r:id="rId6"/>
    <p:sldLayoutId id="2147483702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22314F7-656D-4F4F-8050-CCD6FC0FC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FB3E18-49B9-B5EA-9226-F13CAA81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531814"/>
            <a:ext cx="4457690" cy="1720850"/>
          </a:xfrm>
        </p:spPr>
        <p:txBody>
          <a:bodyPr anchor="ctr">
            <a:normAutofit/>
          </a:bodyPr>
          <a:lstStyle/>
          <a:p>
            <a:r>
              <a:rPr lang="es-ES"/>
              <a:t>Análisis de reservaciones de hotel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1C522B-02E9-7DB6-39DE-1C444DC8DF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531815"/>
            <a:ext cx="4451347" cy="1720850"/>
          </a:xfrm>
        </p:spPr>
        <p:txBody>
          <a:bodyPr anchor="ctr">
            <a:normAutofit/>
          </a:bodyPr>
          <a:lstStyle/>
          <a:p>
            <a:r>
              <a:rPr lang="es-ES" dirty="0"/>
              <a:t>José Pablo Sánchez González</a:t>
            </a:r>
          </a:p>
          <a:p>
            <a:r>
              <a:rPr lang="es-ES" dirty="0"/>
              <a:t>fjrsanchezgj@gmail.com</a:t>
            </a:r>
            <a:endParaRPr lang="es-MX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Vídeo 3" descr="Iconos de rascacielos y ubicación">
            <a:extLst>
              <a:ext uri="{FF2B5EF4-FFF2-40B4-BE49-F238E27FC236}">
                <a16:creationId xmlns:a16="http://schemas.microsoft.com/office/drawing/2014/main" id="{201172E8-FF1C-1096-ECB2-E32B309F9F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3001059" y="2843213"/>
            <a:ext cx="6190233" cy="347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06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63977C-B466-7C02-FFF1-A5BD48CBA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/>
              <a:t>Información de huéspedes</a:t>
            </a: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883A8D1-ED1B-47A1-AA44-289C080E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A26E772A-EDC0-EEEC-1B76-29F5EA9FA71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30429782"/>
              </p:ext>
            </p:extLst>
          </p:nvPr>
        </p:nvGraphicFramePr>
        <p:xfrm>
          <a:off x="1723467" y="2843212"/>
          <a:ext cx="4137169" cy="3472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2D9C1F9-8987-ECAD-9020-B917BD02A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22" y="2843212"/>
            <a:ext cx="4137060" cy="3472118"/>
          </a:xfrm>
        </p:spPr>
        <p:txBody>
          <a:bodyPr/>
          <a:lstStyle/>
          <a:p>
            <a:pPr marL="313200" indent="-313200" defTabSz="795528">
              <a:spcBef>
                <a:spcPts val="870"/>
              </a:spcBef>
            </a:pPr>
            <a:r>
              <a:rPr lang="es-ES" sz="1740" kern="1200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Hoteles ubicados en Portugal.</a:t>
            </a:r>
          </a:p>
          <a:p>
            <a:pPr marL="313200" indent="-313200" defTabSz="795528">
              <a:spcBef>
                <a:spcPts val="870"/>
              </a:spcBef>
            </a:pPr>
            <a:r>
              <a:rPr lang="es-ES" sz="1740" kern="1200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Gran mayoría provienen el continente Europeo.</a:t>
            </a:r>
          </a:p>
          <a:p>
            <a:pPr marL="313200" indent="-313200" defTabSz="795528">
              <a:spcBef>
                <a:spcPts val="870"/>
              </a:spcBef>
            </a:pPr>
            <a:r>
              <a:rPr lang="es-ES" sz="1740" dirty="0"/>
              <a:t>En promedio se quedan entre 3 y 4 noches.</a:t>
            </a:r>
            <a:endParaRPr lang="es-MX" sz="1740" dirty="0"/>
          </a:p>
          <a:p>
            <a:pPr marL="313200" indent="-313200" defTabSz="795528">
              <a:spcBef>
                <a:spcPts val="870"/>
              </a:spcBef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2911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4D305E05-454E-020F-5095-375385C95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00"/>
            <a:ext cx="3345950" cy="2303213"/>
          </a:xfrm>
        </p:spPr>
        <p:txBody>
          <a:bodyPr vert="horz" lIns="0" tIns="0" rIns="0" bIns="0" rtlCol="0" anchor="ctr" anchorCtr="0">
            <a:normAutofit/>
          </a:bodyPr>
          <a:lstStyle/>
          <a:p>
            <a:pPr algn="ctr"/>
            <a:r>
              <a:rPr lang="en-US" dirty="0" err="1"/>
              <a:t>Información</a:t>
            </a:r>
            <a:r>
              <a:rPr lang="en-US" dirty="0"/>
              <a:t> de </a:t>
            </a:r>
            <a:r>
              <a:rPr lang="en-US" dirty="0" err="1"/>
              <a:t>costos</a:t>
            </a:r>
            <a:endParaRPr lang="en-US" dirty="0"/>
          </a:p>
        </p:txBody>
      </p:sp>
      <p:cxnSp>
        <p:nvCxnSpPr>
          <p:cNvPr id="18" name="Straight Connector 21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7713D359-45F9-3D60-438A-524E7319B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540000"/>
            <a:ext cx="6107460" cy="2303213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El costo promedio por </a:t>
            </a:r>
            <a:r>
              <a:rPr lang="es-ES" dirty="0" err="1"/>
              <a:t>CityHotel</a:t>
            </a:r>
            <a:r>
              <a:rPr lang="es-ES" dirty="0"/>
              <a:t> es de $105, mientras que por parte de </a:t>
            </a:r>
            <a:r>
              <a:rPr lang="es-ES" dirty="0" err="1"/>
              <a:t>HotelResort</a:t>
            </a:r>
            <a:r>
              <a:rPr lang="es-ES" dirty="0"/>
              <a:t> de $94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Los picos de costos son por Agosto y los más bajos son por Enero</a:t>
            </a:r>
          </a:p>
        </p:txBody>
      </p:sp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4AD52C5F-F278-4082-B0E5-5FDE4B8E2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8999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D67259D-1E9F-E332-8015-A1237003393B}"/>
              </a:ext>
            </a:extLst>
          </p:cNvPr>
          <p:cNvSpPr/>
          <p:nvPr/>
        </p:nvSpPr>
        <p:spPr>
          <a:xfrm>
            <a:off x="2314575" y="3429000"/>
            <a:ext cx="7953372" cy="3428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249EEE2-F983-5888-BB81-63808B6FE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7" y="3429000"/>
            <a:ext cx="6095999" cy="3489959"/>
          </a:xfrm>
          <a:prstGeom prst="rect">
            <a:avLst/>
          </a:prstGeom>
        </p:spPr>
      </p:pic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402870B8-3002-9657-C72A-76C030F33CDA}"/>
              </a:ext>
            </a:extLst>
          </p:cNvPr>
          <p:cNvCxnSpPr/>
          <p:nvPr/>
        </p:nvCxnSpPr>
        <p:spPr>
          <a:xfrm flipV="1">
            <a:off x="3861786" y="5095783"/>
            <a:ext cx="1122964" cy="5592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E8F161D7-6F8B-C1F4-0C41-350EDB76A55B}"/>
              </a:ext>
            </a:extLst>
          </p:cNvPr>
          <p:cNvCxnSpPr>
            <a:cxnSpLocks/>
          </p:cNvCxnSpPr>
          <p:nvPr/>
        </p:nvCxnSpPr>
        <p:spPr>
          <a:xfrm>
            <a:off x="4931485" y="5125743"/>
            <a:ext cx="558802" cy="4261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18F57CAA-A268-15FE-F1AD-5A3C5947D49F}"/>
              </a:ext>
            </a:extLst>
          </p:cNvPr>
          <p:cNvCxnSpPr>
            <a:cxnSpLocks/>
          </p:cNvCxnSpPr>
          <p:nvPr/>
        </p:nvCxnSpPr>
        <p:spPr>
          <a:xfrm flipV="1">
            <a:off x="5428648" y="4927107"/>
            <a:ext cx="1209100" cy="59813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D4430563-18E0-E455-5AA6-E8D0BD249A73}"/>
              </a:ext>
            </a:extLst>
          </p:cNvPr>
          <p:cNvCxnSpPr>
            <a:cxnSpLocks/>
          </p:cNvCxnSpPr>
          <p:nvPr/>
        </p:nvCxnSpPr>
        <p:spPr>
          <a:xfrm>
            <a:off x="6559986" y="4927106"/>
            <a:ext cx="521660" cy="448323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CF8F11C9-7AC4-DD59-EB81-FC35E5CE28C8}"/>
              </a:ext>
            </a:extLst>
          </p:cNvPr>
          <p:cNvCxnSpPr>
            <a:cxnSpLocks/>
          </p:cNvCxnSpPr>
          <p:nvPr/>
        </p:nvCxnSpPr>
        <p:spPr>
          <a:xfrm flipV="1">
            <a:off x="7040488" y="4714042"/>
            <a:ext cx="1172496" cy="634753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25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B1DA4-A30B-97C2-7806-2D4C39C361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8725" y="185181"/>
            <a:ext cx="10026650" cy="655637"/>
          </a:xfrm>
        </p:spPr>
        <p:txBody>
          <a:bodyPr/>
          <a:lstStyle/>
          <a:p>
            <a:r>
              <a:rPr lang="es-ES" dirty="0"/>
              <a:t>Reservas por segmento de mercado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062E75-6E99-7472-A7BB-2C58A8B09D0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195712" y="946698"/>
            <a:ext cx="7472163" cy="3978275"/>
          </a:xfrm>
        </p:spPr>
        <p:txBody>
          <a:bodyPr/>
          <a:lstStyle/>
          <a:p>
            <a:r>
              <a:rPr lang="es-ES" dirty="0"/>
              <a:t>De casi 120 mil datos registrados, se cancelaron 44,224 reservaciones, siendo Agosto el mes con el mayor número. 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ADDEEDF-F2D3-AEA2-690A-0B9E165BC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3458731"/>
              </p:ext>
            </p:extLst>
          </p:nvPr>
        </p:nvGraphicFramePr>
        <p:xfrm>
          <a:off x="-334978" y="3472995"/>
          <a:ext cx="4537476" cy="3199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2077E21D-AECE-E0B2-CDD2-3B84A65073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140372"/>
              </p:ext>
            </p:extLst>
          </p:nvPr>
        </p:nvGraphicFramePr>
        <p:xfrm>
          <a:off x="3884073" y="2033560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13046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B886F-8AC2-14C3-09A3-302266DD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464483"/>
            <a:ext cx="10026650" cy="655637"/>
          </a:xfrm>
        </p:spPr>
        <p:txBody>
          <a:bodyPr vert="horz" wrap="square" lIns="0" tIns="0" rIns="0" bIns="0" rtlCol="0" anchor="ctr" anchorCtr="0">
            <a:normAutofit fontScale="90000"/>
          </a:bodyPr>
          <a:lstStyle/>
          <a:p>
            <a:pPr algn="ctr"/>
            <a:r>
              <a:rPr lang="en-US" dirty="0" err="1"/>
              <a:t>Correlaciones</a:t>
            </a:r>
            <a:r>
              <a:rPr lang="en-US" dirty="0"/>
              <a:t> con variables y </a:t>
            </a:r>
            <a:r>
              <a:rPr lang="en-US" dirty="0" err="1"/>
              <a:t>siguientes</a:t>
            </a:r>
            <a:r>
              <a:rPr lang="en-US" dirty="0"/>
              <a:t> pasos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E4708A-43D6-C230-EF5D-19A77AB4A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99106" y="1439862"/>
            <a:ext cx="4740150" cy="3978275"/>
          </a:xfrm>
        </p:spPr>
        <p:txBody>
          <a:bodyPr>
            <a:normAutofit/>
          </a:bodyPr>
          <a:lstStyle/>
          <a:p>
            <a:pPr marL="203580" indent="-203580" defTabSz="517093">
              <a:spcBef>
                <a:spcPts val="565"/>
              </a:spcBef>
            </a:pPr>
            <a:r>
              <a:rPr lang="es-ES" sz="1800" kern="1200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Conociendo nuestras fortalezas y debilidades, se pueden realizar proyectos de aprendizaje automático y predecir valores importantes como una posible cancelación o la probabilidad de que vayan a pedir una habitación de alto costo.</a:t>
            </a:r>
            <a:endParaRPr lang="es-MX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3BFB8A-CE93-AD38-4286-29AFFEA95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746" y="1439862"/>
            <a:ext cx="4740150" cy="3978275"/>
          </a:xfrm>
        </p:spPr>
        <p:txBody>
          <a:bodyPr>
            <a:normAutofit/>
          </a:bodyPr>
          <a:lstStyle/>
          <a:p>
            <a:pPr marL="203580" indent="-203580" defTabSz="517093">
              <a:spcBef>
                <a:spcPts val="565"/>
              </a:spcBef>
            </a:pPr>
            <a:r>
              <a:rPr lang="es-ES" sz="1800" kern="1200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Se encontraron buenas correlaciones entre las personas que ya se habían hospedado en los hoteles anteriormente con la probabilidad de no cancelar sus futuras reservaciones. </a:t>
            </a:r>
            <a:endParaRPr lang="es-ES" sz="3600" dirty="0"/>
          </a:p>
        </p:txBody>
      </p:sp>
      <p:pic>
        <p:nvPicPr>
          <p:cNvPr id="1026" name="Picture 2" descr="Explora los Holiday Inn Club Vacations Resorts">
            <a:extLst>
              <a:ext uri="{FF2B5EF4-FFF2-40B4-BE49-F238E27FC236}">
                <a16:creationId xmlns:a16="http://schemas.microsoft.com/office/drawing/2014/main" id="{AACA98CE-8A78-57C6-4AEE-A0967201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94" y="3686890"/>
            <a:ext cx="5413254" cy="27066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3A6E40B-78C6-1BE8-83FA-A8B7CBE38037}"/>
              </a:ext>
            </a:extLst>
          </p:cNvPr>
          <p:cNvSpPr txBox="1"/>
          <p:nvPr/>
        </p:nvSpPr>
        <p:spPr>
          <a:xfrm rot="21123218">
            <a:off x="7255854" y="4941083"/>
            <a:ext cx="3936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Muchas gracias !!!</a:t>
            </a:r>
          </a:p>
          <a:p>
            <a:pPr algn="ctr"/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21646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182</Words>
  <Application>Microsoft Office PowerPoint</Application>
  <PresentationFormat>Panorámica</PresentationFormat>
  <Paragraphs>22</Paragraphs>
  <Slides>5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Arial</vt:lpstr>
      <vt:lpstr>Avenir Next LT Pro Light</vt:lpstr>
      <vt:lpstr>Calibri</vt:lpstr>
      <vt:lpstr>Rockwell Nova Light</vt:lpstr>
      <vt:lpstr>Wingdings</vt:lpstr>
      <vt:lpstr>LeafVTI</vt:lpstr>
      <vt:lpstr>Análisis de reservaciones de hotel</vt:lpstr>
      <vt:lpstr>Información de huéspedes</vt:lpstr>
      <vt:lpstr>Información de costos</vt:lpstr>
      <vt:lpstr>Reservas por segmento de mercado</vt:lpstr>
      <vt:lpstr>Correlaciones con variables y siguientes pasos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reservaciones de hotel</dc:title>
  <dc:creator>José Pablo Sánchez González</dc:creator>
  <cp:lastModifiedBy>José Pablo Sánchez González</cp:lastModifiedBy>
  <cp:revision>1</cp:revision>
  <dcterms:created xsi:type="dcterms:W3CDTF">2023-05-20T03:40:03Z</dcterms:created>
  <dcterms:modified xsi:type="dcterms:W3CDTF">2023-05-20T04:32:21Z</dcterms:modified>
</cp:coreProperties>
</file>